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18"/>
  </p:handoutMasterIdLst>
  <p:sldIdLst>
    <p:sldId id="256" r:id="rId2"/>
    <p:sldId id="257" r:id="rId3"/>
    <p:sldId id="278" r:id="rId4"/>
    <p:sldId id="280" r:id="rId5"/>
    <p:sldId id="284" r:id="rId6"/>
    <p:sldId id="258" r:id="rId7"/>
    <p:sldId id="259" r:id="rId8"/>
    <p:sldId id="266" r:id="rId9"/>
    <p:sldId id="263" r:id="rId10"/>
    <p:sldId id="267" r:id="rId11"/>
    <p:sldId id="264" r:id="rId12"/>
    <p:sldId id="261" r:id="rId13"/>
    <p:sldId id="265" r:id="rId14"/>
    <p:sldId id="285" r:id="rId15"/>
    <p:sldId id="287" r:id="rId16"/>
    <p:sldId id="271" r:id="rId17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B1392-8319-4B59-B9BB-7AC7319B10A4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121A0-FBF1-4EBD-90D8-531B1DA76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840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2321868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000" spc="-120" baseline="0"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3690851"/>
            <a:ext cx="8038719" cy="1730885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fld id="{4E845D21-DA7F-4B49-9927-D51CD4911399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ambria" panose="02040503050406030204" pitchFamily="18" charset="0"/>
              </a:defRPr>
            </a:lvl1pPr>
          </a:lstStyle>
          <a:p>
            <a:endParaRPr lang="en-GB"/>
          </a:p>
        </p:txBody>
      </p:sp>
      <p:pic>
        <p:nvPicPr>
          <p:cNvPr id="10" name="Picture 2" descr="King Edward VI Aston School">
            <a:extLst>
              <a:ext uri="{FF2B5EF4-FFF2-40B4-BE49-F238E27FC236}">
                <a16:creationId xmlns:a16="http://schemas.microsoft.com/office/drawing/2014/main" id="{99474733-4380-45BC-A396-70BFEF4DCB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93" y="5563986"/>
            <a:ext cx="3032359" cy="10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428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4E845D21-DA7F-4B49-9927-D51CD491139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52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5D21-DA7F-4B49-9927-D51CD491139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14D5-1473-459D-A6A7-40A9EE81A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060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5D21-DA7F-4B49-9927-D51CD491139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514D5-1473-459D-A6A7-40A9EE81A6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2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91440" indent="-9144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lvl1pPr>
            <a:lvl2pPr marL="27432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lvl2pPr>
            <a:lvl3pPr marL="548640" indent="-54864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lvl3pPr>
            <a:lvl4pPr marL="822960" indent="-82296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lvl4pPr>
            <a:lvl5pPr marL="1097280" indent="-109728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>
              <a:spcAft>
                <a:spcPts val="600"/>
              </a:spcAft>
            </a:pPr>
            <a:r>
              <a:rPr lang="en-GB" dirty="0"/>
              <a:t> </a:t>
            </a:r>
          </a:p>
          <a:p>
            <a:pPr>
              <a:spcAft>
                <a:spcPts val="600"/>
              </a:spcAft>
            </a:pPr>
            <a:r>
              <a:rPr lang="en-GB" dirty="0"/>
              <a:t> </a:t>
            </a:r>
          </a:p>
          <a:p>
            <a:pPr>
              <a:spcAft>
                <a:spcPts val="600"/>
              </a:spcAft>
            </a:pPr>
            <a:r>
              <a:rPr lang="en-GB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5D21-DA7F-4B49-9927-D51CD491139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A picture containing tree, queen, photo&#10;&#10;Description generated with high confidence">
            <a:extLst>
              <a:ext uri="{FF2B5EF4-FFF2-40B4-BE49-F238E27FC236}">
                <a16:creationId xmlns:a16="http://schemas.microsoft.com/office/drawing/2014/main" id="{4E27AED0-9DD1-48B6-B9D0-E1ECF16648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98" y="5709586"/>
            <a:ext cx="976002" cy="10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6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5D21-DA7F-4B49-9927-D51CD491139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picture containing tree, queen, photo&#10;&#10;Description generated with high confidence">
            <a:extLst>
              <a:ext uri="{FF2B5EF4-FFF2-40B4-BE49-F238E27FC236}">
                <a16:creationId xmlns:a16="http://schemas.microsoft.com/office/drawing/2014/main" id="{1FFF33DE-BF02-4880-A1C4-1E62742B0F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98" y="5709586"/>
            <a:ext cx="976002" cy="10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5D21-DA7F-4B49-9927-D51CD491139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 descr="A picture containing tree, queen, photo&#10;&#10;Description generated with high confidence">
            <a:extLst>
              <a:ext uri="{FF2B5EF4-FFF2-40B4-BE49-F238E27FC236}">
                <a16:creationId xmlns:a16="http://schemas.microsoft.com/office/drawing/2014/main" id="{DA569AF8-5A5D-4E33-9784-862DD22C70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98" y="5709586"/>
            <a:ext cx="976002" cy="10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0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5D21-DA7F-4B49-9927-D51CD491139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 descr="A picture containing tree, queen, photo&#10;&#10;Description generated with high confidence">
            <a:extLst>
              <a:ext uri="{FF2B5EF4-FFF2-40B4-BE49-F238E27FC236}">
                <a16:creationId xmlns:a16="http://schemas.microsoft.com/office/drawing/2014/main" id="{DFC72667-83FF-4593-95FA-723C2BCF0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98" y="5709586"/>
            <a:ext cx="976002" cy="10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9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5D21-DA7F-4B49-9927-D51CD491139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A picture containing tree, queen, photo&#10;&#10;Description generated with high confidence">
            <a:extLst>
              <a:ext uri="{FF2B5EF4-FFF2-40B4-BE49-F238E27FC236}">
                <a16:creationId xmlns:a16="http://schemas.microsoft.com/office/drawing/2014/main" id="{FA35261D-B75E-4C1B-AC35-28058531B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98" y="5709586"/>
            <a:ext cx="976002" cy="10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3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2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1CFC68-40A2-4E2E-BEF2-29550744284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30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66502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67971" y="6412447"/>
            <a:ext cx="3086100" cy="228600"/>
          </a:xfrm>
        </p:spPr>
        <p:txBody>
          <a:bodyPr/>
          <a:lstStyle/>
          <a:p>
            <a:fld id="{4E845D21-DA7F-4B49-9927-D51CD491139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67971" y="6554697"/>
            <a:ext cx="3771900" cy="228600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9" descr="A picture containing tree, queen, photo&#10;&#10;Description generated with high confidence">
            <a:extLst>
              <a:ext uri="{FF2B5EF4-FFF2-40B4-BE49-F238E27FC236}">
                <a16:creationId xmlns:a16="http://schemas.microsoft.com/office/drawing/2014/main" id="{8EB09C47-9B18-466C-BC31-06278E0355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3" y="5709586"/>
            <a:ext cx="976002" cy="10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2157731"/>
            <a:ext cx="8065294" cy="3601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4E845D21-DA7F-4B49-9927-D51CD4911399}" type="datetimeFigureOut">
              <a:rPr lang="en-GB" smtClean="0"/>
              <a:pPr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B23514D5-1473-459D-A6A7-40A9EE81A61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6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702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4000" kern="1200">
          <a:solidFill>
            <a:schemeClr val="tx1">
              <a:lumMod val="85000"/>
              <a:lumOff val="1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4000" kern="1200">
          <a:solidFill>
            <a:schemeClr val="tx1">
              <a:lumMod val="85000"/>
              <a:lumOff val="15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600" i="1" kern="1200">
          <a:solidFill>
            <a:schemeClr val="tx1">
              <a:lumMod val="85000"/>
              <a:lumOff val="15000"/>
            </a:schemeClr>
          </a:solidFill>
          <a:latin typeface="Cambria" panose="02040503050406030204" pitchFamily="18" charset="0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tx1">
              <a:lumMod val="85000"/>
              <a:lumOff val="15000"/>
            </a:schemeClr>
          </a:solidFill>
          <a:latin typeface="Cambria" panose="02040503050406030204" pitchFamily="18" charset="0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3200" kern="1200">
          <a:solidFill>
            <a:schemeClr val="tx1">
              <a:lumMod val="85000"/>
              <a:lumOff val="15000"/>
            </a:schemeClr>
          </a:solidFill>
          <a:latin typeface="Cambria" panose="02040503050406030204" pitchFamily="18" charset="0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aston.bham.sch.uk/admissions/year7admission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6B2B-FB16-40ED-9763-61A0A7028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1318392"/>
          </a:xfrm>
        </p:spPr>
        <p:txBody>
          <a:bodyPr/>
          <a:lstStyle/>
          <a:p>
            <a:r>
              <a:rPr lang="en-GB" sz="3200" dirty="0"/>
              <a:t>Open Morning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Tuesday 10 March 2020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2050" name="Picture 2" descr="https://www.keaston.bham.sch.uk/_site/data/files/images/slideshow/1/7DB08084497598C8F9F34EC97B2983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4" y="1972216"/>
            <a:ext cx="8623799" cy="344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00634" y="4687614"/>
            <a:ext cx="8038719" cy="734122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18740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992E8-A2D8-4EF2-83F1-8633444E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Outside the classroom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6BFD26-8DDA-4FED-A578-55A4BBC5D5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9" b="1"/>
          <a:stretch/>
        </p:blipFill>
        <p:spPr>
          <a:xfrm>
            <a:off x="2776118" y="1755581"/>
            <a:ext cx="3287945" cy="1739173"/>
          </a:xfrm>
          <a:prstGeom prst="rect">
            <a:avLst/>
          </a:prstGeom>
        </p:spPr>
      </p:pic>
      <p:pic>
        <p:nvPicPr>
          <p:cNvPr id="1026" name="Picture 2" descr="Local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81" y="1755581"/>
            <a:ext cx="2605396" cy="173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21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158701" y="3657556"/>
            <a:ext cx="4183264" cy="3053692"/>
          </a:xfrm>
          <a:prstGeom prst="rect">
            <a:avLst/>
          </a:prstGeom>
        </p:spPr>
      </p:pic>
      <p:pic>
        <p:nvPicPr>
          <p:cNvPr id="15" name="Picture19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73432" y="1755581"/>
            <a:ext cx="2319071" cy="3016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432" y="4844286"/>
            <a:ext cx="2774568" cy="18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0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43D5-1BEC-4C80-B46F-FB3154A2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by working together</a:t>
            </a:r>
          </a:p>
        </p:txBody>
      </p:sp>
      <p:pic>
        <p:nvPicPr>
          <p:cNvPr id="5" name="Picture1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532709" y="1708897"/>
            <a:ext cx="4379244" cy="2611031"/>
          </a:xfrm>
          <a:prstGeom prst="rect">
            <a:avLst/>
          </a:prstGeom>
        </p:spPr>
      </p:pic>
      <p:pic>
        <p:nvPicPr>
          <p:cNvPr id="6" name="Picture17"/>
          <p:cNvPicPr/>
          <p:nvPr/>
        </p:nvPicPr>
        <p:blipFill rotWithShape="1">
          <a:blip r:embed="rId3" cstate="print">
            <a:extLst/>
          </a:blip>
          <a:srcRect t="15508"/>
          <a:stretch/>
        </p:blipFill>
        <p:spPr>
          <a:xfrm>
            <a:off x="153466" y="3523073"/>
            <a:ext cx="4242238" cy="26172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15200" y="5412828"/>
            <a:ext cx="1733758" cy="1345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709" y="4387599"/>
            <a:ext cx="4379244" cy="1752726"/>
          </a:xfrm>
          <a:prstGeom prst="rect">
            <a:avLst/>
          </a:prstGeom>
        </p:spPr>
      </p:pic>
      <p:pic>
        <p:nvPicPr>
          <p:cNvPr id="4098" name="Picture 2" descr="https://www.keaston.bham.sch.uk/_site/data/files/images/slideshow/1/E6FC63F5F68B057901101318482AEF9C.jp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" y="1708897"/>
            <a:ext cx="4379244" cy="175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5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4CEC-2B2A-43EC-9124-3251CA52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Leadership</a:t>
            </a:r>
          </a:p>
        </p:txBody>
      </p:sp>
      <p:pic>
        <p:nvPicPr>
          <p:cNvPr id="6146" name="Picture 2" descr="https://www.keaston.bham.sch.uk/_site/data/files/images/slideshow/9/536E53885E44C83384A435269D5724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62" y="1893109"/>
            <a:ext cx="6721599" cy="448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79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43D5-1BEC-4C80-B46F-FB3154A2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Being happy at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F8EC-FB3E-4BD1-BABE-83086CC7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2157731"/>
            <a:ext cx="8065294" cy="4461183"/>
          </a:xfrm>
        </p:spPr>
        <p:txBody>
          <a:bodyPr>
            <a:normAutofit fontScale="85000" lnSpcReduction="20000"/>
          </a:bodyPr>
          <a:lstStyle/>
          <a:p>
            <a:pPr marL="571500" lvl="1" indent="-571500"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Emphasis on student safety</a:t>
            </a:r>
          </a:p>
          <a:p>
            <a:pPr marL="571500" lvl="1" indent="-571500"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Clear expectations on behaviour</a:t>
            </a:r>
          </a:p>
          <a:p>
            <a:pPr marL="571500" lvl="1" indent="-571500"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Zero tolerance of bullying in any shape, size or form</a:t>
            </a:r>
          </a:p>
          <a:p>
            <a:pPr marL="571500" lvl="1" indent="-571500"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A well developed and resourced Learning Support department to meet the individual needs of all students</a:t>
            </a:r>
          </a:p>
          <a:p>
            <a:pPr marL="571500" lvl="1" indent="-571500"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A forgiving school</a:t>
            </a:r>
          </a:p>
          <a:p>
            <a:pPr marL="571500" lvl="1" indent="-571500">
              <a:lnSpc>
                <a:spcPct val="120000"/>
              </a:lnSpc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1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Having ambition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1" indent="-457200"/>
            <a:r>
              <a:rPr lang="en-GB" sz="2800" dirty="0"/>
              <a:t>Excellent GCSE &amp; A-Level grades.</a:t>
            </a:r>
          </a:p>
          <a:p>
            <a:pPr marL="457200" lvl="1" indent="-457200"/>
            <a:r>
              <a:rPr lang="en-GB" sz="2800" dirty="0"/>
              <a:t>Extensive experience of participating in opportunities outside the classroom.</a:t>
            </a:r>
          </a:p>
          <a:p>
            <a:pPr marL="457200" lvl="1" indent="-457200"/>
            <a:r>
              <a:rPr lang="en-GB" sz="2800" dirty="0"/>
              <a:t>Leadership experience.</a:t>
            </a:r>
          </a:p>
          <a:p>
            <a:pPr marL="457200" lvl="1" indent="-457200"/>
            <a:r>
              <a:rPr lang="en-GB" sz="2800" dirty="0"/>
              <a:t>Teamwork experience</a:t>
            </a:r>
          </a:p>
          <a:p>
            <a:pPr marL="457200" lvl="1" indent="-457200"/>
            <a:r>
              <a:rPr lang="en-GB" sz="2800" dirty="0"/>
              <a:t>Experience of being part of a community-Form, House, Year Group &amp; School.    </a:t>
            </a:r>
          </a:p>
          <a:p>
            <a:pPr marL="457200" lvl="1" indent="-457200"/>
            <a:r>
              <a:rPr lang="en-GB" sz="2800" dirty="0"/>
              <a:t>High tariff options after Aston-in terms of         courses &amp; </a:t>
            </a:r>
            <a:r>
              <a:rPr lang="en-GB" sz="2800"/>
              <a:t>institutions.</a:t>
            </a:r>
          </a:p>
          <a:p>
            <a:pPr marL="0" lvl="1" indent="0">
              <a:buNone/>
            </a:pPr>
            <a:endParaRPr lang="en-GB" sz="2800" dirty="0"/>
          </a:p>
          <a:p>
            <a:pPr marL="0" lvl="1" indent="0" algn="ctr">
              <a:buNone/>
            </a:pPr>
            <a:r>
              <a:rPr lang="en-GB" sz="2800" b="1" dirty="0"/>
              <a:t>The above apply to all students at Aston</a:t>
            </a:r>
          </a:p>
        </p:txBody>
      </p:sp>
    </p:spTree>
    <p:extLst>
      <p:ext uri="{BB962C8B-B14F-4D97-AF65-F5344CB8AC3E}">
        <p14:creationId xmlns:p14="http://schemas.microsoft.com/office/powerpoint/2010/main" val="218076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43D5-1BEC-4C80-B46F-FB3154A2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 the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F8EC-FB3E-4BD1-BABE-83086CC7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2157731"/>
            <a:ext cx="8065294" cy="4461183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GB" dirty="0">
                <a:solidFill>
                  <a:schemeClr val="tx1"/>
                </a:solidFill>
              </a:rPr>
              <a:t>On leaving the school we expect Aston students to be articulate, well-educated young men who understand the importance of integrity &amp; tolerance, are capable of independent thought and have the confidence to face future challenges.</a:t>
            </a:r>
          </a:p>
          <a:p>
            <a:pPr marL="0" lvl="1" indent="0">
              <a:lnSpc>
                <a:spcPct val="120000"/>
              </a:lnSpc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www.keaston.bham.sch.uk/_site/data/files/images/slideshow/1/A462BE3563F650B79C48C3B5979A5FA0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41" y="214076"/>
            <a:ext cx="4603366" cy="184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15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43D5-1BEC-4C80-B46F-FB3154A2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F8EC-FB3E-4BD1-BABE-83086CC7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2157731"/>
            <a:ext cx="8065294" cy="4461183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GB" dirty="0">
                <a:solidFill>
                  <a:schemeClr val="tx1"/>
                </a:solidFill>
              </a:rPr>
              <a:t>King Edward VI Aston is a school for able boys irrespective of where they went to primary school, the background of their parents or their religious beliefs.</a:t>
            </a:r>
          </a:p>
        </p:txBody>
      </p:sp>
    </p:spTree>
    <p:extLst>
      <p:ext uri="{BB962C8B-B14F-4D97-AF65-F5344CB8AC3E}">
        <p14:creationId xmlns:p14="http://schemas.microsoft.com/office/powerpoint/2010/main" val="421217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5A50-5A92-4FB6-A198-59177740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206" y="-367069"/>
            <a:ext cx="8079581" cy="1658198"/>
          </a:xfrm>
        </p:spPr>
        <p:txBody>
          <a:bodyPr/>
          <a:lstStyle/>
          <a:p>
            <a:r>
              <a:rPr lang="en-GB" dirty="0"/>
              <a:t>Some key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91502-A528-401C-9B8F-31396917C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854" y="462030"/>
            <a:ext cx="8065294" cy="4820777"/>
          </a:xfrm>
        </p:spPr>
        <p:txBody>
          <a:bodyPr>
            <a:noAutofit/>
          </a:bodyPr>
          <a:lstStyle/>
          <a:p>
            <a:pPr marL="0" lvl="1" indent="0">
              <a:lnSpc>
                <a:spcPct val="120000"/>
              </a:lnSpc>
              <a:spcAft>
                <a:spcPts val="600"/>
              </a:spcAft>
              <a:buNone/>
            </a:pPr>
            <a:endParaRPr lang="en-GB" sz="2500" i="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GB" sz="2500" i="0" dirty="0">
                <a:solidFill>
                  <a:schemeClr val="tx1"/>
                </a:solidFill>
              </a:rPr>
              <a:t>Deadline for appeals for September 2020 entry-27</a:t>
            </a:r>
            <a:r>
              <a:rPr lang="en-GB" sz="2500" i="0" baseline="30000" dirty="0">
                <a:solidFill>
                  <a:schemeClr val="tx1"/>
                </a:solidFill>
              </a:rPr>
              <a:t>th</a:t>
            </a:r>
            <a:r>
              <a:rPr lang="en-GB" sz="2500" i="0" dirty="0">
                <a:solidFill>
                  <a:schemeClr val="tx1"/>
                </a:solidFill>
              </a:rPr>
              <a:t> March 2020.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sz="2500" i="0" dirty="0">
                <a:solidFill>
                  <a:schemeClr val="tx1"/>
                </a:solidFill>
              </a:rPr>
              <a:t>R</a:t>
            </a:r>
            <a:r>
              <a:rPr lang="en-GB" sz="2500" i="0" dirty="0" err="1">
                <a:solidFill>
                  <a:schemeClr val="tx1"/>
                </a:solidFill>
              </a:rPr>
              <a:t>egistration</a:t>
            </a:r>
            <a:r>
              <a:rPr lang="en-GB" sz="2500" i="0" dirty="0">
                <a:solidFill>
                  <a:schemeClr val="tx1"/>
                </a:solidFill>
              </a:rPr>
              <a:t> to sit the admission test for September 2021 entry opens on 4</a:t>
            </a:r>
            <a:r>
              <a:rPr lang="en-GB" sz="2500" i="0" baseline="30000" dirty="0">
                <a:solidFill>
                  <a:schemeClr val="tx1"/>
                </a:solidFill>
              </a:rPr>
              <a:t>th</a:t>
            </a:r>
            <a:r>
              <a:rPr lang="en-GB" sz="2500" i="0" dirty="0">
                <a:solidFill>
                  <a:schemeClr val="tx1"/>
                </a:solidFill>
              </a:rPr>
              <a:t> May 2020 and closes on 26</a:t>
            </a:r>
            <a:r>
              <a:rPr lang="en-GB" sz="2500" i="0" baseline="30000" dirty="0">
                <a:solidFill>
                  <a:schemeClr val="tx1"/>
                </a:solidFill>
              </a:rPr>
              <a:t>th</a:t>
            </a:r>
            <a:r>
              <a:rPr lang="en-GB" sz="2500" i="0" dirty="0">
                <a:solidFill>
                  <a:schemeClr val="tx1"/>
                </a:solidFill>
              </a:rPr>
              <a:t> June 2020.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endParaRPr lang="en-GB" sz="2500" i="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  <a:spcAft>
                <a:spcPts val="600"/>
              </a:spcAft>
            </a:pPr>
            <a:endParaRPr lang="en-GB" sz="2500" i="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  <a:spcAft>
                <a:spcPts val="600"/>
              </a:spcAft>
            </a:pPr>
            <a:endParaRPr lang="en-GB" sz="2500" i="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GB" sz="2500" i="0" dirty="0">
                <a:solidFill>
                  <a:schemeClr val="tx1"/>
                </a:solidFill>
              </a:rPr>
              <a:t>Future open mornings on  7</a:t>
            </a:r>
            <a:r>
              <a:rPr lang="en-GB" sz="2500" i="0" baseline="30000" dirty="0">
                <a:solidFill>
                  <a:schemeClr val="tx1"/>
                </a:solidFill>
              </a:rPr>
              <a:t>th</a:t>
            </a:r>
            <a:r>
              <a:rPr lang="en-GB" sz="2500" i="0" dirty="0">
                <a:solidFill>
                  <a:schemeClr val="tx1"/>
                </a:solidFill>
              </a:rPr>
              <a:t> July 2020 (9.15am-11.00am) and 24</a:t>
            </a:r>
            <a:r>
              <a:rPr lang="en-GB" sz="2500" i="0" baseline="30000" dirty="0">
                <a:solidFill>
                  <a:schemeClr val="tx1"/>
                </a:solidFill>
              </a:rPr>
              <a:t>th</a:t>
            </a:r>
            <a:r>
              <a:rPr lang="en-GB" sz="2500" i="0" dirty="0">
                <a:solidFill>
                  <a:schemeClr val="tx1"/>
                </a:solidFill>
              </a:rPr>
              <a:t> September 2020 (5.00pm-8.00pm)</a:t>
            </a:r>
          </a:p>
          <a:p>
            <a:pPr marL="0" lvl="2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500" i="0" dirty="0">
                <a:solidFill>
                  <a:schemeClr val="tx1"/>
                </a:solidFill>
              </a:rPr>
              <a:t>	</a:t>
            </a:r>
            <a:endParaRPr lang="en-GB" sz="25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798" y="3184635"/>
            <a:ext cx="3185406" cy="186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3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43D5-1BEC-4C80-B46F-FB3154A2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337218"/>
          </a:xfrm>
        </p:spPr>
        <p:txBody>
          <a:bodyPr>
            <a:normAutofit/>
          </a:bodyPr>
          <a:lstStyle/>
          <a:p>
            <a:r>
              <a:rPr lang="en-GB" sz="3600" dirty="0"/>
              <a:t>Admissions Policy from September 2020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F8EC-FB3E-4BD1-BABE-83086CC7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630017"/>
            <a:ext cx="8065294" cy="4988897"/>
          </a:xfrm>
        </p:spPr>
        <p:txBody>
          <a:bodyPr>
            <a:normAutofit fontScale="40000" lnSpcReduction="20000"/>
          </a:bodyPr>
          <a:lstStyle/>
          <a:p>
            <a:pPr marL="571500" lvl="1" indent="-571500">
              <a:lnSpc>
                <a:spcPct val="120000"/>
              </a:lnSpc>
            </a:pPr>
            <a:r>
              <a:rPr lang="en-GB" sz="6000" dirty="0">
                <a:solidFill>
                  <a:schemeClr val="tx1"/>
                </a:solidFill>
              </a:rPr>
              <a:t>Common qualifying score was 205 for September 2020 entry.  </a:t>
            </a:r>
          </a:p>
          <a:p>
            <a:pPr marL="571500" lvl="1" indent="-571500">
              <a:lnSpc>
                <a:spcPct val="120000"/>
              </a:lnSpc>
            </a:pPr>
            <a:r>
              <a:rPr lang="en-GB" sz="6000" dirty="0">
                <a:solidFill>
                  <a:schemeClr val="tx1"/>
                </a:solidFill>
              </a:rPr>
              <a:t>Common priority score was 222 for September 2020 entry. </a:t>
            </a:r>
          </a:p>
          <a:p>
            <a:pPr marL="571500" lvl="1" indent="-571500">
              <a:lnSpc>
                <a:spcPct val="120000"/>
              </a:lnSpc>
            </a:pPr>
            <a:r>
              <a:rPr lang="en-US" sz="6000" dirty="0">
                <a:solidFill>
                  <a:schemeClr val="tx1"/>
                </a:solidFill>
              </a:rPr>
              <a:t>Common qualifying &amp; priority scores for September 2021 entry will be set just before the admission test is taken (12</a:t>
            </a:r>
            <a:r>
              <a:rPr lang="en-US" sz="6000" baseline="30000" dirty="0">
                <a:solidFill>
                  <a:schemeClr val="tx1"/>
                </a:solidFill>
              </a:rPr>
              <a:t>th</a:t>
            </a:r>
            <a:r>
              <a:rPr lang="en-US" sz="6000" dirty="0">
                <a:solidFill>
                  <a:schemeClr val="tx1"/>
                </a:solidFill>
              </a:rPr>
              <a:t> September 2020) for September 2021 admission.</a:t>
            </a:r>
            <a:endParaRPr lang="en-GB" sz="6000" dirty="0">
              <a:solidFill>
                <a:schemeClr val="tx1"/>
              </a:solidFill>
            </a:endParaRPr>
          </a:p>
          <a:p>
            <a:pPr marL="571500" lvl="1" indent="-571500">
              <a:lnSpc>
                <a:spcPct val="120000"/>
              </a:lnSpc>
            </a:pPr>
            <a:r>
              <a:rPr lang="en-GB" sz="6000" dirty="0">
                <a:solidFill>
                  <a:schemeClr val="tx1"/>
                </a:solidFill>
              </a:rPr>
              <a:t>Minimum of 25% of the total intake across the schools are made available for Pupil Premium applicants.</a:t>
            </a:r>
          </a:p>
          <a:p>
            <a:pPr marL="571500" lvl="1" indent="-571500">
              <a:lnSpc>
                <a:spcPct val="120000"/>
              </a:lnSpc>
            </a:pPr>
            <a:r>
              <a:rPr lang="en-GB" sz="6000" dirty="0">
                <a:solidFill>
                  <a:schemeClr val="tx1"/>
                </a:solidFill>
              </a:rPr>
              <a:t>Each King Edward VI grammar school has a catchment area.</a:t>
            </a:r>
          </a:p>
          <a:p>
            <a:pPr marL="0" lvl="1" indent="0">
              <a:lnSpc>
                <a:spcPct val="120000"/>
              </a:lnSpc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lvl="1" indent="0">
              <a:lnSpc>
                <a:spcPct val="120000"/>
              </a:lnSpc>
              <a:buNone/>
            </a:pPr>
            <a:r>
              <a:rPr lang="en-GB" sz="2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984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43D5-1BEC-4C80-B46F-FB3154A2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345170"/>
          </a:xfrm>
        </p:spPr>
        <p:txBody>
          <a:bodyPr/>
          <a:lstStyle/>
          <a:p>
            <a:r>
              <a:rPr lang="en-GB" dirty="0"/>
              <a:t>Over-subscription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F8EC-FB3E-4BD1-BABE-83086CC7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916265"/>
            <a:ext cx="8065294" cy="4702650"/>
          </a:xfrm>
        </p:spPr>
        <p:txBody>
          <a:bodyPr>
            <a:normAutofit fontScale="47500" lnSpcReduction="20000"/>
          </a:bodyPr>
          <a:lstStyle/>
          <a:p>
            <a:pPr marL="742950" lvl="1" indent="-742950">
              <a:lnSpc>
                <a:spcPct val="120000"/>
              </a:lnSpc>
              <a:buFont typeface="+mj-lt"/>
              <a:buAutoNum type="arabicPeriod"/>
            </a:pPr>
            <a:r>
              <a:rPr lang="en-GB" sz="4200" dirty="0">
                <a:solidFill>
                  <a:schemeClr val="tx1"/>
                </a:solidFill>
              </a:rPr>
              <a:t>Looked after children who achieve the qualifying score. </a:t>
            </a:r>
          </a:p>
          <a:p>
            <a:pPr marL="742950" lvl="1" indent="-742950">
              <a:lnSpc>
                <a:spcPct val="120000"/>
              </a:lnSpc>
              <a:buFont typeface="+mj-lt"/>
              <a:buAutoNum type="arabicPeriod"/>
            </a:pPr>
            <a:r>
              <a:rPr lang="en-GB" sz="4200" dirty="0">
                <a:solidFill>
                  <a:schemeClr val="tx1"/>
                </a:solidFill>
              </a:rPr>
              <a:t>Children attracting the pupil premium funding (free school meals) who live in the catchment area and achieve the qualifying score. No limit on the number of places.</a:t>
            </a:r>
          </a:p>
          <a:p>
            <a:pPr marL="742950" lvl="1" indent="-742950">
              <a:lnSpc>
                <a:spcPct val="120000"/>
              </a:lnSpc>
              <a:buFont typeface="+mj-lt"/>
              <a:buAutoNum type="arabicPeriod"/>
            </a:pPr>
            <a:r>
              <a:rPr lang="en-GB" sz="4200" dirty="0">
                <a:solidFill>
                  <a:schemeClr val="tx1"/>
                </a:solidFill>
              </a:rPr>
              <a:t>If the above does not result in 25% of the admission intake the remaining places up to 25% will be offered to children attracting pupil premium funding who live outside of the catchment area who achieve the qualifying score.</a:t>
            </a:r>
          </a:p>
          <a:p>
            <a:pPr marL="742950" lvl="1" indent="-742950">
              <a:lnSpc>
                <a:spcPct val="120000"/>
              </a:lnSpc>
              <a:buFont typeface="+mj-lt"/>
              <a:buAutoNum type="arabicPeriod"/>
            </a:pPr>
            <a:r>
              <a:rPr lang="en-GB" sz="4200" dirty="0">
                <a:solidFill>
                  <a:schemeClr val="tx1"/>
                </a:solidFill>
              </a:rPr>
              <a:t>Applicants who achieve the priority score and  live in the school’s catchment area. Applicants with a sibling at the school will be given priority and then those living closest.</a:t>
            </a:r>
          </a:p>
          <a:p>
            <a:pPr marL="742950" lvl="1" indent="-742950">
              <a:lnSpc>
                <a:spcPct val="120000"/>
              </a:lnSpc>
              <a:buFont typeface="+mj-lt"/>
              <a:buAutoNum type="arabicPeriod"/>
            </a:pPr>
            <a:r>
              <a:rPr lang="en-GB" sz="4200" dirty="0">
                <a:solidFill>
                  <a:schemeClr val="tx1"/>
                </a:solidFill>
              </a:rPr>
              <a:t>All other applicants who achieve the qualifying score. Priority is given to those scoring highest in the entrance test. </a:t>
            </a:r>
          </a:p>
          <a:p>
            <a:pPr marL="742950" lvl="1" indent="-742950">
              <a:lnSpc>
                <a:spcPct val="120000"/>
              </a:lnSpc>
              <a:buFont typeface="+mj-lt"/>
              <a:buAutoNum type="arabicPeriod"/>
            </a:pPr>
            <a:endParaRPr lang="en-GB" dirty="0">
              <a:solidFill>
                <a:schemeClr val="tx1"/>
              </a:solidFill>
            </a:endParaRPr>
          </a:p>
          <a:p>
            <a:pPr marL="742950" lvl="1" indent="-742950">
              <a:lnSpc>
                <a:spcPct val="120000"/>
              </a:lnSpc>
              <a:buFont typeface="+mj-lt"/>
              <a:buAutoNum type="arabicPeriod"/>
            </a:pPr>
            <a:endParaRPr lang="en-GB" dirty="0">
              <a:solidFill>
                <a:schemeClr val="tx1"/>
              </a:solidFill>
            </a:endParaRPr>
          </a:p>
          <a:p>
            <a:pPr marL="742950" lvl="1" indent="-742950">
              <a:lnSpc>
                <a:spcPct val="120000"/>
              </a:lnSpc>
              <a:buFont typeface="+mj-lt"/>
              <a:buAutoNum type="arabicPeriod"/>
            </a:pPr>
            <a:endParaRPr lang="en-GB" dirty="0">
              <a:solidFill>
                <a:schemeClr val="tx1"/>
              </a:solidFill>
            </a:endParaRPr>
          </a:p>
          <a:p>
            <a:pPr marL="742950" lvl="1" indent="-742950">
              <a:lnSpc>
                <a:spcPct val="120000"/>
              </a:lnSpc>
              <a:buFont typeface="+mj-lt"/>
              <a:buAutoNum type="arabicPeriod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0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43D5-1BEC-4C80-B46F-FB3154A2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F8EC-FB3E-4BD1-BABE-83086CC7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5" y="2157731"/>
            <a:ext cx="8079581" cy="4461183"/>
          </a:xfrm>
        </p:spPr>
        <p:txBody>
          <a:bodyPr>
            <a:normAutofit/>
          </a:bodyPr>
          <a:lstStyle/>
          <a:p>
            <a:pPr marL="0" lvl="1" indent="0">
              <a:lnSpc>
                <a:spcPct val="120000"/>
              </a:lnSpc>
              <a:buNone/>
            </a:pPr>
            <a:r>
              <a:rPr lang="en-GB" sz="3200" dirty="0">
                <a:solidFill>
                  <a:schemeClr val="tx1"/>
                </a:solidFill>
              </a:rPr>
              <a:t>Full admissions policy for September 2020 &amp; 2021 entry can be found on the school’s website at </a:t>
            </a:r>
            <a:r>
              <a:rPr lang="en-GB" sz="3200" dirty="0">
                <a:solidFill>
                  <a:schemeClr val="tx1"/>
                </a:solidFill>
                <a:hlinkClick r:id="rId2"/>
              </a:rPr>
              <a:t>www.keaston.bham.sch.uk/admissions/year7admissions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</a:p>
          <a:p>
            <a:pPr marL="0" lvl="1" indent="0">
              <a:lnSpc>
                <a:spcPct val="120000"/>
              </a:lnSpc>
              <a:buNone/>
            </a:pPr>
            <a:r>
              <a:rPr lang="en-GB" sz="3200" dirty="0">
                <a:solidFill>
                  <a:schemeClr val="tx1"/>
                </a:solidFill>
              </a:rPr>
              <a:t>together with a map of the school’s catchment area.</a:t>
            </a:r>
          </a:p>
        </p:txBody>
      </p:sp>
    </p:spTree>
    <p:extLst>
      <p:ext uri="{BB962C8B-B14F-4D97-AF65-F5344CB8AC3E}">
        <p14:creationId xmlns:p14="http://schemas.microsoft.com/office/powerpoint/2010/main" val="428126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43D5-1BEC-4C80-B46F-FB3154A2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information about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F8EC-FB3E-4BD1-BABE-83086CC7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2157731"/>
            <a:ext cx="8065294" cy="4452793"/>
          </a:xfrm>
        </p:spPr>
        <p:txBody>
          <a:bodyPr>
            <a:normAutofit fontScale="62500" lnSpcReduction="20000"/>
          </a:bodyPr>
          <a:lstStyle/>
          <a:p>
            <a:pPr marL="571500" lvl="1" indent="-571500"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One of the eleven schools of the King Edward VI Foundation in Birmingham-nine state funded schools in the King Edward VI Academy Trust.</a:t>
            </a:r>
          </a:p>
          <a:p>
            <a:pPr marL="571500" lvl="1" indent="-571500"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Admission in Year 7 is on basis of performance in the entrance test.</a:t>
            </a:r>
          </a:p>
          <a:p>
            <a:pPr marL="571500" lvl="1" indent="-571500"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New admissions policy from September 2020 entry.</a:t>
            </a:r>
          </a:p>
          <a:p>
            <a:pPr marL="571500" lvl="1" indent="-571500"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Free education for all students-significant support for students from disadvantaged backgrounds &amp; with a B6 address.</a:t>
            </a:r>
          </a:p>
          <a:p>
            <a:pPr marL="571500" lvl="1" indent="-571500"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The language of Grade 7+ (or A*/A in old money) 	     at GCSE &amp; high tariff options after A-Level.</a:t>
            </a:r>
          </a:p>
        </p:txBody>
      </p:sp>
    </p:spTree>
    <p:extLst>
      <p:ext uri="{BB962C8B-B14F-4D97-AF65-F5344CB8AC3E}">
        <p14:creationId xmlns:p14="http://schemas.microsoft.com/office/powerpoint/2010/main" val="177504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43D5-1BEC-4C80-B46F-FB3154A2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F8EC-FB3E-4BD1-BABE-83086CC7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2157731"/>
            <a:ext cx="8065294" cy="4461183"/>
          </a:xfrm>
        </p:spPr>
        <p:txBody>
          <a:bodyPr>
            <a:normAutofit fontScale="70000" lnSpcReduction="20000"/>
          </a:bodyPr>
          <a:lstStyle/>
          <a:p>
            <a:pPr marL="571500" lvl="1" indent="-571500"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A separate catering facility to seat 250-construction started in July 2019.</a:t>
            </a:r>
          </a:p>
          <a:p>
            <a:pPr marL="571500" lvl="1" indent="-571500"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Refurbished changing facilities in the sports hall and a new fitness suite.</a:t>
            </a:r>
          </a:p>
          <a:p>
            <a:pPr marL="571500" lvl="1" indent="-571500"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The acquisition of the land between the Expressway &amp; Upper Thomas Street-building of a multi-use games area. </a:t>
            </a:r>
          </a:p>
          <a:p>
            <a:pPr marL="571500" lvl="1" indent="-571500"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Moving the cars from the drive way.</a:t>
            </a:r>
          </a:p>
          <a:p>
            <a:pPr marL="571500" lvl="1" indent="-571500">
              <a:lnSpc>
                <a:spcPct val="120000"/>
              </a:lnSpc>
            </a:pPr>
            <a:r>
              <a:rPr lang="en-GB" dirty="0">
                <a:solidFill>
                  <a:schemeClr val="tx1"/>
                </a:solidFill>
              </a:rPr>
              <a:t>The above should be completed by the end of 2020.</a:t>
            </a:r>
          </a:p>
          <a:p>
            <a:pPr marL="571500" lvl="1" indent="-571500">
              <a:lnSpc>
                <a:spcPct val="120000"/>
              </a:lnSpc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3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5CED-C037-4AEB-AAD9-929B8003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Trinity Road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AE784-9593-462E-B64C-84188D9C4169}"/>
              </a:ext>
            </a:extLst>
          </p:cNvPr>
          <p:cNvSpPr/>
          <p:nvPr/>
        </p:nvSpPr>
        <p:spPr>
          <a:xfrm>
            <a:off x="6644081" y="5654180"/>
            <a:ext cx="3875713" cy="1568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8B2E9D-ABB2-4482-929E-A40BD8961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339"/>
            <a:ext cx="91440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3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F8EC-FB3E-4BD1-BABE-83086CC7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15" y="1581977"/>
            <a:ext cx="8065294" cy="446118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We believe that all students should follow a broad &amp; balanced curriculum which will include plenty of opportunities outside of the classroom.</a:t>
            </a:r>
          </a:p>
          <a:p>
            <a:pPr marL="109728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The curriculum is not the examination syllabus.</a:t>
            </a:r>
          </a:p>
          <a:p>
            <a:pPr marL="109728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Residential in Year 8 offered to all students.</a:t>
            </a:r>
          </a:p>
          <a:p>
            <a:pPr marL="109728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Until the age of 14. This will include the study of Art, Music, Design Technology, Computer Science, History, Geography, French, German or Mandarin &amp; RE as well as Mathematics, English &amp; Science.</a:t>
            </a:r>
          </a:p>
          <a:p>
            <a:pPr marL="109728" indent="0"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109728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At GCSE we require all students to study English Language &amp; Literature, Mathematics, Biology, Chemistry, Physics &amp; RE and three other subjects from Art, Computer Science, Design &amp; Technology, French, Geography, German, History, Mandarin, Music &amp; PE.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543D5-1BEC-4C80-B46F-FB3154A2F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74" y="286094"/>
            <a:ext cx="8079581" cy="928021"/>
          </a:xfrm>
        </p:spPr>
        <p:txBody>
          <a:bodyPr/>
          <a:lstStyle/>
          <a:p>
            <a:r>
              <a:rPr lang="en-GB" dirty="0"/>
              <a:t>Curriculum matters</a:t>
            </a:r>
          </a:p>
        </p:txBody>
      </p:sp>
    </p:spTree>
    <p:extLst>
      <p:ext uri="{BB962C8B-B14F-4D97-AF65-F5344CB8AC3E}">
        <p14:creationId xmlns:p14="http://schemas.microsoft.com/office/powerpoint/2010/main" val="2329237456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KE ASTON COLOURS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74002C"/>
      </a:accent1>
      <a:accent2>
        <a:srgbClr val="1DCAF6"/>
      </a:accent2>
      <a:accent3>
        <a:srgbClr val="B2324B"/>
      </a:accent3>
      <a:accent4>
        <a:srgbClr val="006BB8"/>
      </a:accent4>
      <a:accent5>
        <a:srgbClr val="6ACAA3"/>
      </a:accent5>
      <a:accent6>
        <a:srgbClr val="40619D"/>
      </a:accent6>
      <a:hlink>
        <a:srgbClr val="828282"/>
      </a:hlink>
      <a:folHlink>
        <a:srgbClr val="A5A5A5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BC87D1D-CF51-42AD-86D9-38DB770C7842}" vid="{B851D79F-CD07-46B2-B21C-8D8D197FF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768</Words>
  <Application>Microsoft Office PowerPoint</Application>
  <PresentationFormat>On-screen Show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Metropolitan</vt:lpstr>
      <vt:lpstr>Open Morning  Tuesday 10 March 2020 </vt:lpstr>
      <vt:lpstr>Some key dates</vt:lpstr>
      <vt:lpstr>Admissions Policy from September 2020 entry</vt:lpstr>
      <vt:lpstr>Over-subscription criteria</vt:lpstr>
      <vt:lpstr>Conclusion</vt:lpstr>
      <vt:lpstr>Some information about us</vt:lpstr>
      <vt:lpstr>Future developments</vt:lpstr>
      <vt:lpstr>Trinity Road</vt:lpstr>
      <vt:lpstr>Curriculum matters</vt:lpstr>
      <vt:lpstr>Outside the classroom</vt:lpstr>
      <vt:lpstr>Learning by working together</vt:lpstr>
      <vt:lpstr>Student Leadership</vt:lpstr>
      <vt:lpstr>Being happy at school</vt:lpstr>
      <vt:lpstr>Having ambition</vt:lpstr>
      <vt:lpstr>At the end</vt:lpstr>
      <vt:lpstr>Finally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 at GCSE</dc:title>
  <dc:creator>R Pierce</dc:creator>
  <cp:lastModifiedBy>K Lally</cp:lastModifiedBy>
  <cp:revision>42</cp:revision>
  <cp:lastPrinted>2020-03-10T07:15:10Z</cp:lastPrinted>
  <dcterms:created xsi:type="dcterms:W3CDTF">2017-09-05T19:56:14Z</dcterms:created>
  <dcterms:modified xsi:type="dcterms:W3CDTF">2020-03-12T16:40:12Z</dcterms:modified>
</cp:coreProperties>
</file>